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16"/>
  </p:notesMasterIdLst>
  <p:handoutMasterIdLst>
    <p:handoutMasterId r:id="rId17"/>
  </p:handoutMasterIdLst>
  <p:sldIdLst>
    <p:sldId id="266" r:id="rId4"/>
    <p:sldId id="287" r:id="rId5"/>
    <p:sldId id="294" r:id="rId6"/>
    <p:sldId id="288" r:id="rId7"/>
    <p:sldId id="289" r:id="rId8"/>
    <p:sldId id="292" r:id="rId9"/>
    <p:sldId id="293" r:id="rId10"/>
    <p:sldId id="291" r:id="rId11"/>
    <p:sldId id="290" r:id="rId12"/>
    <p:sldId id="295" r:id="rId13"/>
    <p:sldId id="296" r:id="rId14"/>
    <p:sldId id="267" r:id="rId1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007" autoAdjust="0"/>
  </p:normalViewPr>
  <p:slideViewPr>
    <p:cSldViewPr snapToGrid="0">
      <p:cViewPr>
        <p:scale>
          <a:sx n="60" d="100"/>
          <a:sy n="60" d="100"/>
        </p:scale>
        <p:origin x="-230" y="86"/>
      </p:cViewPr>
      <p:guideLst>
        <p:guide orient="horz" pos="2160"/>
        <p:guide pos="3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80E1C-CFEA-4A9E-A562-897387798719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478908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1CA06-B156-4191-B04C-FB676AFCA5E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30529837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ik.bg/procedure/bg16rfop002-1001-podkrepa-za-vnedryavane-na-inovatsii-v-predpriyatiyata-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54A6-FD7E-4F52-BA3C-23B042441C29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3751804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Това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 проектите за автомагистралите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„Черно море“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„Струма“; втората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фаза на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Западна дъга на Софийски околовръстен път, новите линии на метрото; и проектите на железопътна инфраструктура за подготовка на проекти за модернизация на железопътните линии до границите със Сърбия и Македония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10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237030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Не са унифицирани</a:t>
            </a:r>
            <a:r>
              <a:rPr lang="bg-BG" baseline="0" dirty="0" smtClean="0"/>
              <a:t> условията за кандидатстване по различните програми</a:t>
            </a:r>
          </a:p>
          <a:p>
            <a:r>
              <a:rPr lang="bg-BG" baseline="0" dirty="0" smtClean="0"/>
              <a:t>По някои програми в самата форма за кандидатстване е посочено местоположение България, в други – се слиза до ниво населено място</a:t>
            </a:r>
            <a:endParaRPr lang="bg-BG" dirty="0" smtClean="0"/>
          </a:p>
          <a:p>
            <a:r>
              <a:rPr lang="bg-BG" dirty="0" smtClean="0"/>
              <a:t>Логиката на този факт е</a:t>
            </a:r>
          </a:p>
          <a:p>
            <a:r>
              <a:rPr lang="bg-BG" dirty="0" smtClean="0"/>
              <a:t>Например,</a:t>
            </a:r>
            <a:r>
              <a:rPr lang="bg-BG" baseline="0" dirty="0" smtClean="0"/>
              <a:t> АМС изпълнява проекти, свързани със „</a:t>
            </a:r>
            <a:r>
              <a:rPr lang="ru-RU" baseline="0" dirty="0" smtClean="0"/>
              <a:t>Създаване на единни правила за провеждане на функционални анализи по хоризонтални и секторни политики», Подобряване на процеса по реализиране на политики в България; 	Оценки и анализи по ОПДУ; Повишаване на ефективността и ефикасността на Централното координационно звено</a:t>
            </a:r>
          </a:p>
          <a:p>
            <a:r>
              <a:rPr lang="ru-RU" baseline="0" dirty="0" smtClean="0"/>
              <a:t>Са с местонахождение терирторията на България</a:t>
            </a:r>
          </a:p>
          <a:p>
            <a:r>
              <a:rPr lang="ru-RU" baseline="0" dirty="0" smtClean="0"/>
              <a:t>Когато става дума за капацитет или възнаграждения на отделни дирекции или институции – тогава местонахождението е дадената община в района за планиране.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Освен това в тази справка са посочени </a:t>
            </a:r>
            <a:r>
              <a:rPr lang="bg-BG" dirty="0" smtClean="0"/>
              <a:t>Сключени</a:t>
            </a:r>
            <a:r>
              <a:rPr lang="bg-BG" baseline="0" dirty="0" smtClean="0"/>
              <a:t> договори и приключили</a:t>
            </a:r>
          </a:p>
          <a:p>
            <a:r>
              <a:rPr lang="bg-BG" baseline="0" dirty="0" smtClean="0"/>
              <a:t>Прекратените не са обхванати</a:t>
            </a:r>
          </a:p>
          <a:p>
            <a:r>
              <a:rPr lang="bg-BG" baseline="0" dirty="0" smtClean="0"/>
              <a:t>За югозападен район те са 6 по ОПИК</a:t>
            </a:r>
          </a:p>
          <a:p>
            <a:endParaRPr lang="bg-BG" baseline="0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2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Сключени</a:t>
            </a:r>
            <a:r>
              <a:rPr lang="bg-BG" baseline="0" dirty="0" smtClean="0"/>
              <a:t> договори и приключили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3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България: </a:t>
            </a:r>
            <a:r>
              <a:rPr lang="bg-BG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 проекта,</a:t>
            </a:r>
            <a:r>
              <a:rPr lang="bg-BG" sz="1200" baseline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всички са в процес на изпълнение от датата на стартиране</a:t>
            </a:r>
            <a:endParaRPr lang="bg-BG" sz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 smtClean="0"/>
          </a:p>
          <a:p>
            <a:r>
              <a:rPr lang="bg-BG" dirty="0" smtClean="0"/>
              <a:t>3 проекта за функционирането на ОИЦ – Благоевград, Кюстендил, София </a:t>
            </a:r>
          </a:p>
          <a:p>
            <a:endParaRPr lang="bg-BG" dirty="0" smtClean="0"/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Финансиране на част от възнагражденията на служители на Агенция по обществени поръчки, във връзка с изпълнение на дейности по ЕСИФ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Изграждане на капацитет за извършване на оценка на въздействието в държавната администрация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„Осигуряване на финансови средства за възстановяване на 50 % от разходи за възнаграждения и свързани с тях други разходи за сметка на работодателя/осигурителя,  за отработеното време на служителите от Дирекция АФКОС по ЕСИФ"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Осигуряване на средства за възнаграждения на Одитния орган по Европейските структурни и инвестиционни фондове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Осигуряване на финансиране на възнаграждения за служители от Централното координационно звено, изпълняващи дейности по ЕСИФ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Мoдернизиране на пенитенциарната система в България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Изграждане на ГИС базирана електронна платформа „Единна информационна точка“</a:t>
            </a:r>
            <a:r>
              <a:rPr lang="ru-RU" dirty="0" smtClean="0"/>
              <a:t>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4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bg-BG" dirty="0" smtClean="0"/>
              <a:t>В края на миналата седмица стана ясно, че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 увеличен бюджетът по процедура </a:t>
            </a:r>
            <a:r>
              <a:rPr lang="ru-RU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BG16RFOP002-1.001 „Подкрепа за внедряване на иновации в предприятията“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увеличението ще се финансират 35 проектни предложения от категория „микро и малки предприятия“, включени в резервен списък с проектни предложения, 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момента по процедурата са сключени общо 116 договора с обща стойност на предоставената БФП – 94 641 890,95 лева.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сключените до момента договори общо 57 (49%) имат предвидено място на изпълнение на територията на Северозападния регион.</a:t>
            </a: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5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Бенефициенти: МО, училища, институти, университети, общини и НПО</a:t>
            </a:r>
          </a:p>
          <a:p>
            <a:endParaRPr lang="bg-BG" dirty="0" smtClean="0"/>
          </a:p>
          <a:p>
            <a:r>
              <a:rPr lang="bg-BG" dirty="0" smtClean="0"/>
              <a:t>Тук има 3 проекта, които се</a:t>
            </a:r>
            <a:r>
              <a:rPr lang="bg-BG" baseline="0" dirty="0" smtClean="0"/>
              <a:t> реализират на територията на няколко области в страната и в местонахождение са изредени София и още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6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Бенефициенти: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МИНИСТЕРСТВО НА ОКОЛНАТА СРЕДА И ВОДИТЕ, Дирекция Управление на водите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Създаване на Система за управление на водите в басейна на река Искър (СУВ-БРИ) като първа фаза на Национална система за управление на водите в реално време (НСУВРВ)</a:t>
            </a:r>
            <a:r>
              <a:rPr lang="ru-RU" dirty="0" smtClean="0"/>
              <a:t> 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Министерство на регионалното развитие и благоустройството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Подпомагане регионалното инвестиционно планиране на отрасъл ВиК</a:t>
            </a:r>
            <a:r>
              <a:rPr lang="ru-RU" dirty="0" smtClean="0"/>
              <a:t> 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ОБЩИНА БАНСКО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Втора фаза на проект "Рехабилитация на водоснабдителната и канализационната мрежа на гр. Банско с изграждане на ПСОВ"</a:t>
            </a:r>
            <a:r>
              <a:rPr lang="ru-RU" dirty="0" smtClean="0"/>
              <a:t> </a:t>
            </a: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ОБЩИНА БЛАГОЕВГРАД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Актуализация на програмата за качеството на атмосферния въздух на територията на Община Благоевград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Община Перник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„Разработване на програма за качеството на атмосферния въздух на община Перник 2017-2021“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СТОЛИЧНА ОБЩИНА</a:t>
            </a:r>
            <a:r>
              <a:rPr lang="ru-RU" dirty="0" smtClean="0"/>
              <a:t> -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 на регионално прединвестиционно проучване за водоснабдяване и канализация за територията на Столична община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Община Банско и Столична община </a:t>
            </a:r>
            <a:r>
              <a:rPr lang="bg-BG" dirty="0" err="1" smtClean="0"/>
              <a:t>съфинансират</a:t>
            </a:r>
            <a:r>
              <a:rPr lang="bg-BG" dirty="0" smtClean="0"/>
              <a:t> проектите</a:t>
            </a:r>
            <a:r>
              <a:rPr lang="bg-BG" baseline="0" dirty="0" smtClean="0"/>
              <a:t> си, при останалите интензитетът на БФП е 100%</a:t>
            </a:r>
            <a:endParaRPr lang="bg-B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7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2 прекратени проекти – един</a:t>
            </a:r>
            <a:r>
              <a:rPr lang="bg-BG" baseline="0" dirty="0" smtClean="0"/>
              <a:t> в София и един в Благоевград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8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Тук са</a:t>
            </a:r>
            <a:r>
              <a:rPr lang="bg-BG" baseline="0" dirty="0" smtClean="0"/>
              <a:t> проекти за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Благоустрояване на градската среда; Въвеждане на мерки за енергийна ефективност за обществени и жилищни сгради; ремонти на пътища от второкласната и третокласната пътна мрежа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pPr/>
              <a:t>9</a:t>
            </a:fld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23703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1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580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6" y="365125"/>
            <a:ext cx="262889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4" y="365125"/>
            <a:ext cx="7734301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58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1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3509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4341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47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349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938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713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64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1471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066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0018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89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1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201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8256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446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310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7194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680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4318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49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4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4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8399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9265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612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294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716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219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8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8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231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20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44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3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01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3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8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4" y="63563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05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3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3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30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ic.sofia@eufunds.b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mailto:oic.sofia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96268" y="1343615"/>
            <a:ext cx="3204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10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ОБЛАСТЕН ИНФОРМАЦИОНЕН </a:t>
            </a:r>
            <a:r>
              <a:rPr lang="bg-BG" sz="1000" i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ЦЕНТЪР – СОФИЯ</a:t>
            </a:r>
            <a:endParaRPr lang="en-US" sz="10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Текстово поле 11"/>
          <p:cNvSpPr txBox="1">
            <a:spLocks noChangeArrowheads="1"/>
          </p:cNvSpPr>
          <p:nvPr/>
        </p:nvSpPr>
        <p:spPr bwMode="auto">
          <a:xfrm>
            <a:off x="2063026" y="5863706"/>
            <a:ext cx="7427567" cy="4385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bg-BG" altLang="bg-BG" sz="900" dirty="0" smtClean="0">
                <a:solidFill>
                  <a:srgbClr val="E7E6E6">
                    <a:lumMod val="25000"/>
                  </a:srgbClr>
                </a:solidFill>
                <a:latin typeface="Times New Roman" pitchFamily="18" charset="0"/>
                <a:cs typeface="Arial" pitchFamily="34" charset="0"/>
              </a:rPr>
              <a:t>Проект „Осигуряване ефективното функциониране на Областен информационен център София-град и София-област за популяризиране на ЕСИФ в България”, финансиран от Оперативна програма „Добро управление”, съфинансирана от Европейския съюз чрез Европейския социален фонд</a:t>
            </a:r>
            <a:endParaRPr lang="en-GB" altLang="bg-BG" sz="900" dirty="0" smtClean="0">
              <a:solidFill>
                <a:srgbClr val="E7E6E6">
                  <a:lumMod val="25000"/>
                </a:srgbClr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/>
            <a:r>
              <a:rPr lang="en-GB" altLang="bg-BG" sz="900" u="sng" dirty="0">
                <a:solidFill>
                  <a:srgbClr val="0070C0"/>
                </a:solidFill>
              </a:rPr>
              <a:t>www.eufunds.bg </a:t>
            </a:r>
          </a:p>
          <a:p>
            <a:pPr algn="ctr" fontAlgn="base">
              <a:spcBef>
                <a:spcPts val="500"/>
              </a:spcBef>
              <a:spcAft>
                <a:spcPts val="500"/>
              </a:spcAft>
            </a:pPr>
            <a:endParaRPr lang="bg-BG" altLang="bg-BG" dirty="0" smtClean="0">
              <a:solidFill>
                <a:srgbClr val="E7E6E6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5339" y="2197706"/>
            <a:ext cx="6213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ИЗПЪЛНЕНИЕ НА </a:t>
            </a:r>
          </a:p>
          <a:p>
            <a:pPr algn="ctr"/>
            <a:r>
              <a:rPr lang="bg-BG" sz="28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ОПЕРАТИВНИТЕ ПРОГРАМИ 2014 – 2020 </a:t>
            </a:r>
            <a:endParaRPr lang="en-US" sz="2800" b="1" cap="all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6700" y="3786933"/>
            <a:ext cx="4953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cap="all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ЮГОЗАПАДЕН РАЙОН ЗА ПЛАНИРАНЕ</a:t>
            </a:r>
            <a:endParaRPr lang="en-US" sz="2800" b="1" cap="all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47" t="2207" r="20891" b="3590"/>
          <a:stretch/>
        </p:blipFill>
        <p:spPr>
          <a:xfrm>
            <a:off x="7213600" y="1683453"/>
            <a:ext cx="3287637" cy="3888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63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03853"/>
            <a:ext cx="8490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Oперативна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„Транспорт и транспортна инфраструктура“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0209" y="2156767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проекта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753 961 940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т.ч.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753 921 026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85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500" y="148253"/>
            <a:ext cx="1076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оперативните програми към 27.06.2017 г.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3093538"/>
              </p:ext>
            </p:extLst>
          </p:nvPr>
        </p:nvGraphicFramePr>
        <p:xfrm>
          <a:off x="3" y="733028"/>
          <a:ext cx="12191998" cy="6124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2537"/>
                <a:gridCol w="1757548"/>
                <a:gridCol w="1836717"/>
                <a:gridCol w="1520042"/>
                <a:gridCol w="1773382"/>
                <a:gridCol w="1008413"/>
                <a:gridCol w="1762497"/>
                <a:gridCol w="1060862"/>
              </a:tblGrid>
              <a:tr h="361426">
                <a:tc rowSpan="2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 dirty="0">
                          <a:effectLst/>
                        </a:rPr>
                        <a:t>Оперативна програма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 dirty="0">
                          <a:effectLst/>
                        </a:rPr>
                        <a:t>Бюджет на програмата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Договорени средства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РИС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70357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Общо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Финансиране от ЕС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Финансиране от НФ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Общо към 27.06.2017 г.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% на изпълнение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Общо към 27.06.2017 г.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% на изпълнение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ОПТТИ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3 691 799 790.72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3 138 029 816.24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553 769 974.48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1 767 082 641.96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47.87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385 844 814.80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10.45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ОПОС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3 462 564 946.01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2 943 180 196.61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519 384 749.40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749 006 910.66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21.63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107 367 388.16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3.10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ОПРР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3 018 201 866.00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2 565 471 584.00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452 730 282.00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1 764 894 189.74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58.48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191 557 174.68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6.35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ОПИК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2 484 169 903.16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2 111 544 414.66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372 625 488.50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1 114 105 411.45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44.85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408 534 912.70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16.45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ОПНОИР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1 371 383 547.82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1 165 676 011.93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205 707 535.89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338 676 352.85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24.70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61 737 217.30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4.50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ОПРЧР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2 136 251 557.00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1 835 869 785.00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300 381 772.00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1 101 378 046.19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51.56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349 942 279.59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16.38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ОПДУ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657 001 637.65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558 451 394.00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98 550 243.65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198 318 369.10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30.19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22 482 420.99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3.42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ОПХ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241 177 458.00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205 000 838.00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36 176 620.00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165 941 724.54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68.80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54 725 175.07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22.69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ОПИМСП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199 494 660.00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199 494 660.00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199 494 660.00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100.00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186 457 683.97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93.47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ПМДР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222 071 249.13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172 243 341.03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49 827 908.10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5 477 666.57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2.47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315 866.00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0.14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ФУМИ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41 161 348.54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35 595 246.31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5 566 102.23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5 372 532.15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13.05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2 960 273.38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7.19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ФВС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187 286 555.32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142 303 857.44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44 982 697.88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113 932 266.49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60.83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45 157 718.26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24.11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ПРСР-ВОМР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176 345 212.81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158 710 691.53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17 634 521.28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u="none" strike="noStrike" dirty="0">
                          <a:effectLst/>
                        </a:rPr>
                        <a:t>ОБЩО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17 888 909 732.16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15 231 571 836.75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2 657 337 895.41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7 523 680 771.70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42.06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1 817 082 924.90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10.16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34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6888" y="1432294"/>
            <a:ext cx="97598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4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2200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400" b="1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Генчева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400" b="1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Управител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bg-BG" sz="2200" dirty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b="1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Областен информационен център </a:t>
            </a:r>
            <a:endParaRPr lang="bg-BG" sz="2200" b="1" dirty="0" smtClean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b="1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София-град </a:t>
            </a:r>
            <a:r>
              <a:rPr lang="bg-BG" sz="2200" b="1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София-област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София 1408, бул. „Витоша“ 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endParaRPr lang="bg-BG" sz="2200" dirty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bg-BG" sz="2200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02/ 44 00 782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02/ 44 00 783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02/ 44 00 784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02/ 44 00 788</a:t>
            </a:r>
          </a:p>
          <a:p>
            <a:pPr algn="r"/>
            <a:r>
              <a:rPr lang="en-US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oic.sofia@eufunds.bg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200" dirty="0" smtClean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oic.sofia@gmail.com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200" dirty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920" y="116632"/>
            <a:ext cx="2160521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700132" y="2799904"/>
            <a:ext cx="3954667" cy="37751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74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6000" y="2055167"/>
            <a:ext cx="10198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уточнение: </a:t>
            </a:r>
          </a:p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справката: 15.06.2017 г.</a:t>
            </a:r>
            <a:endParaRPr lang="bg-BG" sz="2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Местонахождение: 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(Изключени са проектите с местонахождение </a:t>
            </a:r>
          </a:p>
          <a:p>
            <a:pPr algn="ctr">
              <a:lnSpc>
                <a:spcPct val="150000"/>
              </a:lnSpc>
            </a:pPr>
            <a:r>
              <a:rPr lang="bg-BG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„България“ и „Територията на ЕС“ )</a:t>
            </a:r>
          </a:p>
          <a:p>
            <a:pPr algn="ctr">
              <a:lnSpc>
                <a:spcPct val="150000"/>
              </a:lnSpc>
            </a:pPr>
            <a:endParaRPr lang="bg-BG" sz="2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2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03853"/>
            <a:ext cx="8490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Oперативна програма за храни и/или основно материално подпомагане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0209" y="2156767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„Осигуряване на топъл обяд“</a:t>
            </a:r>
          </a:p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=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2 355 243 лв.</a:t>
            </a: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6081" y="5549900"/>
            <a:ext cx="849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за територията на страната: </a:t>
            </a:r>
            <a:r>
              <a:rPr lang="bg-BG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65 402 054 лв.</a:t>
            </a:r>
            <a:endParaRPr lang="bg-BG" sz="24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546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Oперативна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управление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2182167"/>
            <a:ext cx="927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 за </a:t>
            </a: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планиране: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проекта 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=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20 577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233 лв.</a:t>
            </a: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34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03853"/>
            <a:ext cx="8490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Oперативна програма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Иновации и конкурентоспособност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0209" y="2017067"/>
            <a:ext cx="5562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сключени договора </a:t>
            </a:r>
            <a:endParaRPr lang="en-GB" sz="2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т.ч. 6 прекратени)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стойност: 118 212 224 лв.</a:t>
            </a:r>
          </a:p>
          <a:p>
            <a:pPr algn="ctr">
              <a:lnSpc>
                <a:spcPct val="150000"/>
              </a:lnSpc>
            </a:pP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т.ч.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43 488 227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9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03853"/>
            <a:ext cx="8490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Oперативна програма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„Наука и образование за интелигентен растеж“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0209" y="2156767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проекта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=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3 239 048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32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038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Oперативна програма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„Околна среда“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0209" y="2156767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проекта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12 432 634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т.ч.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11 625 834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0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03853"/>
            <a:ext cx="8490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Oперативна програма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„Развитие на човешките ресурси“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0209" y="2156767"/>
            <a:ext cx="556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460 сключени договора </a:t>
            </a:r>
          </a:p>
          <a:p>
            <a:pPr algn="ctr">
              <a:lnSpc>
                <a:spcPct val="150000"/>
              </a:lnSpc>
            </a:pPr>
            <a:r>
              <a:rPr lang="bg-BG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т.ч. 2 прекратени)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35 731 752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т.ч.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33 662 970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5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1" y="5038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Oперативна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„Региони в растеж 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0209" y="2156767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район за планиране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 проекта</a:t>
            </a: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60 494 589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т.ч. БФП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52 192 389 лв.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87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1163</Words>
  <Application>Microsoft Office PowerPoint</Application>
  <PresentationFormat>По избор</PresentationFormat>
  <Paragraphs>243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5" baseType="lpstr">
      <vt:lpstr>1_Office Theme</vt:lpstr>
      <vt:lpstr>2_Office Theme</vt:lpstr>
      <vt:lpstr>4_Office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Милена Виденова</dc:creator>
  <cp:lastModifiedBy>anna</cp:lastModifiedBy>
  <cp:revision>151</cp:revision>
  <cp:lastPrinted>2017-05-12T07:53:36Z</cp:lastPrinted>
  <dcterms:created xsi:type="dcterms:W3CDTF">2016-03-09T11:45:36Z</dcterms:created>
  <dcterms:modified xsi:type="dcterms:W3CDTF">2017-06-27T21:46:17Z</dcterms:modified>
</cp:coreProperties>
</file>